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0" r:id="rId1"/>
  </p:sldMasterIdLst>
  <p:notesMasterIdLst>
    <p:notesMasterId r:id="rId20"/>
  </p:notesMasterIdLst>
  <p:sldIdLst>
    <p:sldId id="256" r:id="rId2"/>
    <p:sldId id="263" r:id="rId3"/>
    <p:sldId id="285" r:id="rId4"/>
    <p:sldId id="268" r:id="rId5"/>
    <p:sldId id="284" r:id="rId6"/>
    <p:sldId id="275" r:id="rId7"/>
    <p:sldId id="269" r:id="rId8"/>
    <p:sldId id="286" r:id="rId9"/>
    <p:sldId id="276" r:id="rId10"/>
    <p:sldId id="277" r:id="rId11"/>
    <p:sldId id="278" r:id="rId12"/>
    <p:sldId id="258" r:id="rId13"/>
    <p:sldId id="279" r:id="rId14"/>
    <p:sldId id="280" r:id="rId15"/>
    <p:sldId id="281" r:id="rId16"/>
    <p:sldId id="283" r:id="rId17"/>
    <p:sldId id="262" r:id="rId18"/>
    <p:sldId id="26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6" autoAdjust="0"/>
    <p:restoredTop sz="90097" autoAdjust="0"/>
  </p:normalViewPr>
  <p:slideViewPr>
    <p:cSldViewPr snapToGrid="0" snapToObjects="1">
      <p:cViewPr>
        <p:scale>
          <a:sx n="70" d="100"/>
          <a:sy n="70" d="100"/>
        </p:scale>
        <p:origin x="-1338" y="-534"/>
      </p:cViewPr>
      <p:guideLst>
        <p:guide orient="horz" pos="2160"/>
        <p:guide pos="2880"/>
      </p:guideLst>
    </p:cSldViewPr>
  </p:slideViewPr>
  <p:outlineViewPr>
    <p:cViewPr>
      <p:scale>
        <a:sx n="33" d="100"/>
        <a:sy n="33" d="100"/>
      </p:scale>
      <p:origin x="0" y="225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1" d="100"/>
          <a:sy n="51" d="100"/>
        </p:scale>
        <p:origin x="-26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DABD1-AF67-4682-AE2D-35AADA6BFBF2}" type="datetimeFigureOut">
              <a:rPr lang="en-US" smtClean="0"/>
              <a:t>10/10/2013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806F69-DF2D-404A-A7A3-C1BFB7C30FE1}" type="slidenum">
              <a:rPr lang="en-US" smtClean="0"/>
              <a:t>‹#›</a:t>
            </a:fld>
            <a:endParaRPr lang="en-US" dirty="0"/>
          </a:p>
        </p:txBody>
      </p:sp>
    </p:spTree>
    <p:extLst>
      <p:ext uri="{BB962C8B-B14F-4D97-AF65-F5344CB8AC3E}">
        <p14:creationId xmlns:p14="http://schemas.microsoft.com/office/powerpoint/2010/main" val="3566517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806F69-DF2D-404A-A7A3-C1BFB7C30FE1}" type="slidenum">
              <a:rPr lang="en-US" smtClean="0"/>
              <a:t>4</a:t>
            </a:fld>
            <a:endParaRPr lang="en-US" dirty="0"/>
          </a:p>
        </p:txBody>
      </p:sp>
    </p:spTree>
    <p:extLst>
      <p:ext uri="{BB962C8B-B14F-4D97-AF65-F5344CB8AC3E}">
        <p14:creationId xmlns:p14="http://schemas.microsoft.com/office/powerpoint/2010/main" val="1772237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806F69-DF2D-404A-A7A3-C1BFB7C30FE1}" type="slidenum">
              <a:rPr lang="en-US" smtClean="0"/>
              <a:t>6</a:t>
            </a:fld>
            <a:endParaRPr lang="en-US" dirty="0"/>
          </a:p>
        </p:txBody>
      </p:sp>
    </p:spTree>
    <p:extLst>
      <p:ext uri="{BB962C8B-B14F-4D97-AF65-F5344CB8AC3E}">
        <p14:creationId xmlns:p14="http://schemas.microsoft.com/office/powerpoint/2010/main" val="1772237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AA9E70B-36A3-A74A-848D-6F96DEC9D677}" type="datetimeFigureOut">
              <a:rPr lang="en-US" smtClean="0"/>
              <a:pPr/>
              <a:t>10/10/2013</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FDBFBA5-2A45-BF42-A090-44762839A65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A9E70B-36A3-A74A-848D-6F96DEC9D677}" type="datetimeFigureOut">
              <a:rPr lang="en-US" smtClean="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BFBA5-2A45-BF42-A090-44762839A65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A9E70B-36A3-A74A-848D-6F96DEC9D677}" type="datetimeFigureOut">
              <a:rPr lang="en-US" smtClean="0"/>
              <a:pPr/>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DBFBA5-2A45-BF42-A090-44762839A6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AA9E70B-36A3-A74A-848D-6F96DEC9D677}" type="datetimeFigureOut">
              <a:rPr lang="en-US" smtClean="0"/>
              <a:pPr/>
              <a:t>10/10/2013</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CFDBFBA5-2A45-BF42-A090-44762839A65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2AA9E70B-36A3-A74A-848D-6F96DEC9D677}" type="datetimeFigureOut">
              <a:rPr lang="en-US" smtClean="0"/>
              <a:pPr/>
              <a:t>10/10/2013</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CFDBFBA5-2A45-BF42-A090-44762839A65E}"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AA9E70B-36A3-A74A-848D-6F96DEC9D677}" type="datetimeFigureOut">
              <a:rPr lang="en-US" smtClean="0"/>
              <a:pPr/>
              <a:t>10/10/2013</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CFDBFBA5-2A45-BF42-A090-44762839A65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AA9E70B-36A3-A74A-848D-6F96DEC9D677}" type="datetimeFigureOut">
              <a:rPr lang="en-US" smtClean="0"/>
              <a:pPr/>
              <a:t>10/10/2013</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FDBFBA5-2A45-BF42-A090-44762839A6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2400" b="0">
                <a:solidFill>
                  <a:schemeClr val="tx1"/>
                </a:solidFill>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2AA9E70B-36A3-A74A-848D-6F96DEC9D677}" type="datetimeFigureOut">
              <a:rPr lang="en-US" smtClean="0"/>
              <a:pPr/>
              <a:t>10/10/2013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DBFBA5-2A45-BF42-A090-44762839A65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AA9E70B-36A3-A74A-848D-6F96DEC9D677}" type="datetimeFigureOut">
              <a:rPr lang="en-US" smtClean="0"/>
              <a:pPr/>
              <a:t>10/10/2013</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CFDBFBA5-2A45-BF42-A090-44762839A65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AA9E70B-36A3-A74A-848D-6F96DEC9D677}" type="datetimeFigureOut">
              <a:rPr lang="en-US" smtClean="0"/>
              <a:pPr/>
              <a:t>10/10/2013</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FDBFBA5-2A45-BF42-A090-44762839A6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AA9E70B-36A3-A74A-848D-6F96DEC9D677}" type="datetimeFigureOut">
              <a:rPr lang="en-US" smtClean="0"/>
              <a:pPr/>
              <a:t>10/10/2013</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FDBFBA5-2A45-BF42-A090-44762839A6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AA9E70B-36A3-A74A-848D-6F96DEC9D677}" type="datetimeFigureOut">
              <a:rPr lang="en-US" smtClean="0"/>
              <a:pPr/>
              <a:t>10/10/2013</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FDBFBA5-2A45-BF42-A090-44762839A65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brownks@staffordschools.net"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14376"/>
            <a:ext cx="7772400" cy="2127250"/>
          </a:xfrm>
        </p:spPr>
        <p:txBody>
          <a:bodyPr>
            <a:normAutofit fontScale="90000"/>
          </a:bodyPr>
          <a:lstStyle/>
          <a:p>
            <a:pPr algn="ctr"/>
            <a:r>
              <a:rPr lang="en-US" b="1" dirty="0" smtClean="0">
                <a:effectLst/>
                <a:latin typeface="Lucida Sans" pitchFamily="34" charset="0"/>
              </a:rPr>
              <a:t>New Children’s Literature:</a:t>
            </a:r>
            <a:br>
              <a:rPr lang="en-US" b="1" dirty="0" smtClean="0">
                <a:effectLst/>
                <a:latin typeface="Lucida Sans" pitchFamily="34" charset="0"/>
              </a:rPr>
            </a:br>
            <a:r>
              <a:rPr lang="en-US" b="1" dirty="0" smtClean="0">
                <a:effectLst/>
                <a:latin typeface="Lucida Sans" pitchFamily="34" charset="0"/>
              </a:rPr>
              <a:t>Formative Assessment Opportunities for ELs!</a:t>
            </a:r>
            <a:endParaRPr lang="en-US" b="1" dirty="0">
              <a:effectLst/>
              <a:latin typeface="Lucida Sans" pitchFamily="34" charset="0"/>
            </a:endParaRPr>
          </a:p>
        </p:txBody>
      </p:sp>
      <p:sp>
        <p:nvSpPr>
          <p:cNvPr id="3" name="Subtitle 2"/>
          <p:cNvSpPr>
            <a:spLocks noGrp="1"/>
          </p:cNvSpPr>
          <p:nvPr>
            <p:ph type="subTitle" idx="1"/>
          </p:nvPr>
        </p:nvSpPr>
        <p:spPr>
          <a:xfrm>
            <a:off x="275105" y="5180073"/>
            <a:ext cx="5583785" cy="1043846"/>
          </a:xfrm>
        </p:spPr>
        <p:txBody>
          <a:bodyPr>
            <a:noAutofit/>
          </a:bodyPr>
          <a:lstStyle/>
          <a:p>
            <a:pPr algn="l"/>
            <a:r>
              <a:rPr lang="en-US" sz="2400" b="1" dirty="0" smtClean="0">
                <a:ln>
                  <a:noFill/>
                </a:ln>
                <a:latin typeface="Lucida Sans" pitchFamily="34" charset="0"/>
              </a:rPr>
              <a:t>Keri Jo Brown</a:t>
            </a:r>
          </a:p>
          <a:p>
            <a:pPr algn="l"/>
            <a:r>
              <a:rPr lang="en-US" sz="2400" b="1" dirty="0" smtClean="0">
                <a:ln>
                  <a:noFill/>
                </a:ln>
                <a:latin typeface="Lucida Sans" pitchFamily="34" charset="0"/>
              </a:rPr>
              <a:t>ESOL Teacher</a:t>
            </a:r>
          </a:p>
          <a:p>
            <a:pPr algn="l"/>
            <a:r>
              <a:rPr lang="en-US" sz="2400" b="1" dirty="0" smtClean="0">
                <a:ln>
                  <a:noFill/>
                </a:ln>
                <a:latin typeface="Lucida Sans" pitchFamily="34" charset="0"/>
              </a:rPr>
              <a:t>Stafford County Public Schools</a:t>
            </a:r>
          </a:p>
          <a:p>
            <a:pPr algn="l"/>
            <a:r>
              <a:rPr lang="en-US" sz="2400" b="1" dirty="0" smtClean="0">
                <a:ln>
                  <a:noFill/>
                </a:ln>
                <a:latin typeface="Lucida Sans" pitchFamily="34" charset="0"/>
              </a:rPr>
              <a:t>Stafford, VA</a:t>
            </a:r>
          </a:p>
          <a:p>
            <a:pPr algn="ctr"/>
            <a:endParaRPr lang="en-US" sz="2400" b="1" dirty="0"/>
          </a:p>
        </p:txBody>
      </p:sp>
      <p:pic>
        <p:nvPicPr>
          <p:cNvPr id="9218" name="Picture 2" descr="http://cltlblog.files.wordpress.com/2010/05/clipart_reading_circle-315x254.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96063" l="0" r="99048">
                        <a14:backgroundMark x1="16190" y1="2362" x2="16190" y2="2362"/>
                        <a14:backgroundMark x1="75556" y1="3150" x2="75556" y2="3150"/>
                        <a14:backgroundMark x1="75556" y1="25197" x2="75556" y2="25197"/>
                        <a14:backgroundMark x1="95873" y1="27559" x2="95873" y2="35827"/>
                        <a14:backgroundMark x1="97460" y1="96850" x2="88254" y2="91732"/>
                        <a14:backgroundMark x1="63810" y1="97638" x2="63810" y2="97638"/>
                        <a14:backgroundMark x1="16508" y1="98819" x2="16508" y2="98819"/>
                      </a14:backgroundRemoval>
                    </a14:imgEffect>
                  </a14:imgLayer>
                </a14:imgProps>
              </a:ext>
            </a:extLst>
          </a:blip>
          <a:srcRect/>
          <a:stretch>
            <a:fillRect/>
          </a:stretch>
        </p:blipFill>
        <p:spPr bwMode="auto">
          <a:xfrm>
            <a:off x="5840961" y="2959923"/>
            <a:ext cx="3000375" cy="2419351"/>
          </a:xfrm>
          <a:prstGeom prst="rect">
            <a:avLst/>
          </a:prstGeom>
          <a:noFill/>
        </p:spPr>
      </p:pic>
    </p:spTree>
    <p:extLst>
      <p:ext uri="{BB962C8B-B14F-4D97-AF65-F5344CB8AC3E}">
        <p14:creationId xmlns:p14="http://schemas.microsoft.com/office/powerpoint/2010/main" val="2248875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4630"/>
            <a:ext cx="8229600" cy="1472452"/>
          </a:xfrm>
        </p:spPr>
        <p:txBody>
          <a:bodyPr>
            <a:normAutofit/>
          </a:bodyPr>
          <a:lstStyle/>
          <a:p>
            <a:pPr marL="64008" indent="0">
              <a:buNone/>
            </a:pPr>
            <a:r>
              <a:rPr lang="en-US" sz="2400" b="1" dirty="0">
                <a:latin typeface="Lucida Sans" pitchFamily="34" charset="0"/>
              </a:rPr>
              <a:t>Reading-</a:t>
            </a:r>
            <a:r>
              <a:rPr lang="en-US" sz="2400" dirty="0">
                <a:latin typeface="Lucida Sans" pitchFamily="34" charset="0"/>
              </a:rPr>
              <a:t> Read the story aloud or have the student read their own personal “I Spy” book.</a:t>
            </a:r>
            <a:endParaRPr lang="en-US" dirty="0" smtClean="0"/>
          </a:p>
          <a:p>
            <a:endParaRPr lang="en-US" dirty="0" smtClean="0"/>
          </a:p>
        </p:txBody>
      </p:sp>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158" r="3053"/>
          <a:stretch/>
        </p:blipFill>
        <p:spPr bwMode="auto">
          <a:xfrm>
            <a:off x="1257300" y="1952626"/>
            <a:ext cx="6629400" cy="4562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071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4630"/>
            <a:ext cx="8229600" cy="1472452"/>
          </a:xfrm>
        </p:spPr>
        <p:txBody>
          <a:bodyPr>
            <a:normAutofit/>
          </a:bodyPr>
          <a:lstStyle/>
          <a:p>
            <a:pPr marL="64008" indent="0">
              <a:buNone/>
            </a:pPr>
            <a:r>
              <a:rPr lang="en-US" sz="2400" b="1" dirty="0">
                <a:latin typeface="Lucida Sans" panose="020B0602030504020204" pitchFamily="34" charset="0"/>
              </a:rPr>
              <a:t>Writing-</a:t>
            </a:r>
            <a:r>
              <a:rPr lang="en-US" sz="2400" dirty="0">
                <a:latin typeface="Lucida Sans" panose="020B0602030504020204" pitchFamily="34" charset="0"/>
              </a:rPr>
              <a:t> Create an “I Spy with My Little Eye” book with other content related items. </a:t>
            </a:r>
            <a:r>
              <a:rPr lang="en-US" sz="2400" dirty="0" smtClean="0">
                <a:latin typeface="Lucida Sans" pitchFamily="34" charset="0"/>
              </a:rPr>
              <a:t>Examples: </a:t>
            </a:r>
            <a:r>
              <a:rPr lang="en-US" sz="2400" dirty="0">
                <a:latin typeface="Lucida Sans" pitchFamily="34" charset="0"/>
              </a:rPr>
              <a:t>famous Americans, </a:t>
            </a:r>
            <a:r>
              <a:rPr lang="en-US" sz="2400" dirty="0" smtClean="0">
                <a:latin typeface="Lucida Sans" pitchFamily="34" charset="0"/>
              </a:rPr>
              <a:t>facts about Ancient Greece, etc</a:t>
            </a:r>
            <a:r>
              <a:rPr lang="en-US" sz="2400" dirty="0">
                <a:latin typeface="Lucida Sans" pitchFamily="34" charset="0"/>
              </a:rPr>
              <a:t>.</a:t>
            </a:r>
          </a:p>
          <a:p>
            <a:pPr marL="64008" indent="0">
              <a:buNone/>
            </a:pPr>
            <a:endParaRPr lang="en-US" dirty="0" smtClean="0"/>
          </a:p>
          <a:p>
            <a:pPr marL="64008"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585574827"/>
              </p:ext>
            </p:extLst>
          </p:nvPr>
        </p:nvGraphicFramePr>
        <p:xfrm>
          <a:off x="1989136" y="1763564"/>
          <a:ext cx="5165729" cy="4417694"/>
        </p:xfrm>
        <a:graphic>
          <a:graphicData uri="http://schemas.openxmlformats.org/drawingml/2006/table">
            <a:tbl>
              <a:tblPr firstRow="1" firstCol="1" bandRow="1"/>
              <a:tblGrid>
                <a:gridCol w="686983"/>
                <a:gridCol w="1603739"/>
                <a:gridCol w="1266110"/>
                <a:gridCol w="1608897"/>
              </a:tblGrid>
              <a:tr h="369465">
                <a:tc gridSpan="4">
                  <a:txBody>
                    <a:bodyPr/>
                    <a:lstStyle/>
                    <a:p>
                      <a:pPr marL="0" marR="0" algn="ctr" rtl="0" eaLnBrk="1" latinLnBrk="0" hangingPunct="1">
                        <a:lnSpc>
                          <a:spcPct val="115000"/>
                        </a:lnSpc>
                        <a:spcBef>
                          <a:spcPts val="0"/>
                        </a:spcBef>
                        <a:spcAft>
                          <a:spcPts val="0"/>
                        </a:spcAft>
                      </a:pPr>
                      <a:r>
                        <a:rPr kumimoji="0" lang="en-US" sz="1200" b="1" kern="1200" dirty="0">
                          <a:solidFill>
                            <a:srgbClr val="000000"/>
                          </a:solidFill>
                          <a:effectLst/>
                          <a:latin typeface="Albertus-Bold"/>
                          <a:ea typeface="Calibri"/>
                          <a:cs typeface="Albertus-Bold"/>
                        </a:rPr>
                        <a:t>Writing Rubric of the WIDA Consortium (Grades 1-12)</a:t>
                      </a: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66632">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Task Level</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Linguistic Complexity</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Vocabulary Usage</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Language Control</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661378">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1</a:t>
                      </a:r>
                      <a:br>
                        <a:rPr lang="en-US" sz="600" b="1" dirty="0">
                          <a:solidFill>
                            <a:srgbClr val="000000"/>
                          </a:solidFill>
                          <a:effectLst/>
                          <a:latin typeface="Albertus-Bold"/>
                          <a:ea typeface="Calibri"/>
                          <a:cs typeface="Albertus-Bold"/>
                        </a:rPr>
                      </a:br>
                      <a:r>
                        <a:rPr lang="en-US" sz="600" b="1" dirty="0">
                          <a:solidFill>
                            <a:srgbClr val="000000"/>
                          </a:solidFill>
                          <a:effectLst/>
                          <a:latin typeface="Albertus-Bold"/>
                          <a:ea typeface="Calibri"/>
                          <a:cs typeface="Albertus-Bold"/>
                        </a:rPr>
                        <a:t>Entering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6600"/>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Single words, set phrases or chunks of simple language; varying amounts of text may be copied or adapted; adapted text contains original language.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Usage of highest frequency vocabulary from school setting and content areas.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Generally comprehensible when text is copied or adapted from model or source text; comprehensibility may be significantly impeded in original text.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661378">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2</a:t>
                      </a:r>
                      <a:endParaRPr lang="en-US" sz="600" dirty="0">
                        <a:effectLst/>
                        <a:latin typeface="Calibri"/>
                        <a:ea typeface="Calibri"/>
                        <a:cs typeface="Times New Roman"/>
                      </a:endParaRPr>
                    </a:p>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Emerging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3300"/>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Phrases and short sentences; varying amount of text may be copied or adapted; some attempt at organization may be evidenced.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Usage of general language related to the content area; lack of vocabulary may be evident.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Generally comprehensible when text is adapted from model or source text, or when original text is limited to simple text; comprehensibility may be often impeded by errors.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661378">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3</a:t>
                      </a:r>
                      <a:endParaRPr lang="en-US" sz="600" dirty="0">
                        <a:effectLst/>
                        <a:latin typeface="Calibri"/>
                        <a:ea typeface="Calibri"/>
                        <a:cs typeface="Times New Roman"/>
                      </a:endParaRPr>
                    </a:p>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Developing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Simple and expanded sentences that show emerging complexity used to provide detail.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Usage of general and some specific language related to the content area; lack of needed vocabulary may be evident.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Generally comprehensible when writing in sentences; comprehensibility may from time to time be impeded by errors when attempting to produce more complex text.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661378">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4</a:t>
                      </a:r>
                      <a:endParaRPr lang="en-US" sz="600" dirty="0">
                        <a:effectLst/>
                        <a:latin typeface="Calibri"/>
                        <a:ea typeface="Calibri"/>
                        <a:cs typeface="Times New Roman"/>
                      </a:endParaRPr>
                    </a:p>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Expanding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99"/>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A variety of sentence lengths of varying linguistic complexity; emerging cohesion used to provide detail and clarity.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Usage of specific and some technical language related to the content area; lack of needed vocabulary may be occasionally evident.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Generally comprehensible at all times, errors don’t impede the overall meaning; such errors may reflect first language interference.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562583">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5</a:t>
                      </a:r>
                      <a:endParaRPr lang="en-US" sz="600" dirty="0">
                        <a:effectLst/>
                        <a:latin typeface="Calibri"/>
                        <a:ea typeface="Calibri"/>
                        <a:cs typeface="Times New Roman"/>
                      </a:endParaRPr>
                    </a:p>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Bridging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A variety of sentence</a:t>
                      </a:r>
                      <a:r>
                        <a:rPr lang="en-US" sz="600" b="1" dirty="0">
                          <a:solidFill>
                            <a:srgbClr val="FFFFFF"/>
                          </a:solidFill>
                          <a:effectLst/>
                          <a:latin typeface="Albertus-Bold"/>
                          <a:ea typeface="Calibri"/>
                          <a:cs typeface="Albertus-Bold"/>
                        </a:rPr>
                        <a:t> </a:t>
                      </a:r>
                      <a:r>
                        <a:rPr lang="en-US" sz="600" dirty="0">
                          <a:solidFill>
                            <a:srgbClr val="000000"/>
                          </a:solidFill>
                          <a:effectLst/>
                          <a:latin typeface="Times New Roman"/>
                          <a:ea typeface="Calibri"/>
                          <a:cs typeface="Times New Roman"/>
                        </a:rPr>
                        <a:t>lengths of varying linguistic complexity in a single organized paragraph or in extended text; cohesion and organization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Usage of technical language related to the content area; evident facility with needed vocabulary.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Approaching comparability to that of English proficient peers; errors don’t impede comprehensibility.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661378">
                <a:tc>
                  <a:txBody>
                    <a:bodyPr/>
                    <a:lstStyle/>
                    <a:p>
                      <a:pPr marL="0" marR="0" algn="ctr">
                        <a:lnSpc>
                          <a:spcPct val="115000"/>
                        </a:lnSpc>
                        <a:spcBef>
                          <a:spcPts val="0"/>
                        </a:spcBef>
                        <a:spcAft>
                          <a:spcPts val="0"/>
                        </a:spcAft>
                      </a:pPr>
                      <a:r>
                        <a:rPr lang="en-US" sz="600" b="1" dirty="0">
                          <a:solidFill>
                            <a:srgbClr val="000000"/>
                          </a:solidFill>
                          <a:effectLst/>
                          <a:latin typeface="Albertus-Bold"/>
                          <a:ea typeface="Calibri"/>
                          <a:cs typeface="Albertus-Bold"/>
                        </a:rPr>
                        <a:t>6</a:t>
                      </a:r>
                      <a:br>
                        <a:rPr lang="en-US" sz="600" b="1" dirty="0">
                          <a:solidFill>
                            <a:srgbClr val="000000"/>
                          </a:solidFill>
                          <a:effectLst/>
                          <a:latin typeface="Albertus-Bold"/>
                          <a:ea typeface="Calibri"/>
                          <a:cs typeface="Albertus-Bold"/>
                        </a:rPr>
                      </a:br>
                      <a:r>
                        <a:rPr lang="en-US" sz="600" b="1" dirty="0">
                          <a:solidFill>
                            <a:srgbClr val="000000"/>
                          </a:solidFill>
                          <a:effectLst/>
                          <a:latin typeface="Albertus-Bold"/>
                          <a:ea typeface="Calibri"/>
                          <a:cs typeface="Albertus-Bold"/>
                        </a:rPr>
                        <a:t>Reaching*</a:t>
                      </a:r>
                      <a:endParaRPr lang="en-US" sz="600" dirty="0">
                        <a:effectLst/>
                        <a:latin typeface="Calibri"/>
                        <a:ea typeface="Calibri"/>
                        <a:cs typeface="Times New Roman"/>
                      </a:endParaRPr>
                    </a:p>
                  </a:txBody>
                  <a:tcPr marL="36800" marR="36800" marT="36800" marB="368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A variety of sentence lengths of varying linguistic complexity in a single tightly organized paragraph or in well-organized extended text; tight cohesion and organization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Consistent use of just the right word in just the right place; precise Vocabulary Usage in general, specific or technical language.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gn="ctr">
                        <a:lnSpc>
                          <a:spcPct val="115000"/>
                        </a:lnSpc>
                        <a:spcBef>
                          <a:spcPts val="0"/>
                        </a:spcBef>
                        <a:spcAft>
                          <a:spcPts val="0"/>
                        </a:spcAft>
                      </a:pPr>
                      <a:r>
                        <a:rPr lang="en-US" sz="600" dirty="0">
                          <a:solidFill>
                            <a:srgbClr val="000000"/>
                          </a:solidFill>
                          <a:effectLst/>
                          <a:latin typeface="Times New Roman"/>
                          <a:ea typeface="Calibri"/>
                          <a:cs typeface="Times New Roman"/>
                        </a:rPr>
                        <a:t>Has reached comparability to that of English proficient peers functioning at the “proficient” level in state-wide assessments. </a:t>
                      </a:r>
                      <a:endParaRPr lang="en-US" sz="600" dirty="0">
                        <a:effectLst/>
                        <a:latin typeface="Calibri"/>
                        <a:ea typeface="Calibri"/>
                        <a:cs typeface="Times New Roman"/>
                      </a:endParaRPr>
                    </a:p>
                  </a:txBody>
                  <a:tcPr marL="36800" marR="36800" marT="36800" marB="368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bl>
          </a:graphicData>
        </a:graphic>
      </p:graphicFrame>
    </p:spTree>
    <p:extLst>
      <p:ext uri="{BB962C8B-B14F-4D97-AF65-F5344CB8AC3E}">
        <p14:creationId xmlns:p14="http://schemas.microsoft.com/office/powerpoint/2010/main" val="678071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305" t="17140" r="7336" b="1935"/>
          <a:stretch/>
        </p:blipFill>
        <p:spPr>
          <a:xfrm>
            <a:off x="2519363" y="577850"/>
            <a:ext cx="4105275" cy="3676650"/>
          </a:xfrm>
          <a:prstGeom prst="rect">
            <a:avLst/>
          </a:prstGeom>
        </p:spPr>
      </p:pic>
      <p:sp>
        <p:nvSpPr>
          <p:cNvPr id="3" name="TextBox 2"/>
          <p:cNvSpPr txBox="1"/>
          <p:nvPr/>
        </p:nvSpPr>
        <p:spPr>
          <a:xfrm>
            <a:off x="342899" y="4964668"/>
            <a:ext cx="8562975" cy="830997"/>
          </a:xfrm>
          <a:prstGeom prst="rect">
            <a:avLst/>
          </a:prstGeom>
          <a:noFill/>
        </p:spPr>
        <p:txBody>
          <a:bodyPr wrap="square" rtlCol="0">
            <a:spAutoFit/>
          </a:bodyPr>
          <a:lstStyle/>
          <a:p>
            <a:pPr algn="ctr"/>
            <a:r>
              <a:rPr lang="en-US" sz="2400" b="1" dirty="0" smtClean="0">
                <a:latin typeface="Lucida Sans" panose="020B0602030504020204" pitchFamily="34" charset="0"/>
              </a:rPr>
              <a:t>Writing Assessment:  </a:t>
            </a:r>
            <a:r>
              <a:rPr lang="en-US" sz="2400" dirty="0" smtClean="0">
                <a:latin typeface="Lucida Sans" panose="020B0602030504020204" pitchFamily="34" charset="0"/>
              </a:rPr>
              <a:t>Create a class or individual “ABC” book with any content area topic/vocabulary. </a:t>
            </a:r>
            <a:endParaRPr lang="en-US" sz="2400" dirty="0">
              <a:latin typeface="Lucida Sans" panose="020B0602030504020204" pitchFamily="34" charset="0"/>
            </a:endParaRPr>
          </a:p>
        </p:txBody>
      </p:sp>
    </p:spTree>
    <p:extLst>
      <p:ext uri="{BB962C8B-B14F-4D97-AF65-F5344CB8AC3E}">
        <p14:creationId xmlns:p14="http://schemas.microsoft.com/office/powerpoint/2010/main" val="2888866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2899" y="4964668"/>
            <a:ext cx="8562975" cy="830997"/>
          </a:xfrm>
          <a:prstGeom prst="rect">
            <a:avLst/>
          </a:prstGeom>
          <a:noFill/>
        </p:spPr>
        <p:txBody>
          <a:bodyPr wrap="square" rtlCol="0">
            <a:spAutoFit/>
          </a:bodyPr>
          <a:lstStyle/>
          <a:p>
            <a:pPr algn="ctr"/>
            <a:r>
              <a:rPr lang="en-US" sz="2400" b="1" dirty="0">
                <a:latin typeface="Lucida Sans" panose="020B0602030504020204" pitchFamily="34" charset="0"/>
              </a:rPr>
              <a:t>Writing : </a:t>
            </a:r>
            <a:r>
              <a:rPr lang="en-US" sz="2400" dirty="0">
                <a:latin typeface="Lucida Sans" panose="020B0602030504020204" pitchFamily="34" charset="0"/>
              </a:rPr>
              <a:t>Create a “This Plus That” equation with a content area topic/vocabulary.    </a:t>
            </a:r>
          </a:p>
        </p:txBody>
      </p:sp>
      <p:pic>
        <p:nvPicPr>
          <p:cNvPr id="5" name="Picture 4"/>
          <p:cNvPicPr>
            <a:picLocks noChangeAspect="1"/>
          </p:cNvPicPr>
          <p:nvPr/>
        </p:nvPicPr>
        <p:blipFill rotWithShape="1">
          <a:blip r:embed="rId2"/>
          <a:srcRect l="4590" t="16889" r="10542" b="2043"/>
          <a:stretch/>
        </p:blipFill>
        <p:spPr>
          <a:xfrm>
            <a:off x="2519364" y="577850"/>
            <a:ext cx="4105274" cy="3657601"/>
          </a:xfrm>
          <a:prstGeom prst="rect">
            <a:avLst/>
          </a:prstGeom>
        </p:spPr>
      </p:pic>
    </p:spTree>
    <p:extLst>
      <p:ext uri="{BB962C8B-B14F-4D97-AF65-F5344CB8AC3E}">
        <p14:creationId xmlns:p14="http://schemas.microsoft.com/office/powerpoint/2010/main" val="4232962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2899" y="4964668"/>
            <a:ext cx="8562975" cy="830997"/>
          </a:xfrm>
          <a:prstGeom prst="rect">
            <a:avLst/>
          </a:prstGeom>
          <a:noFill/>
        </p:spPr>
        <p:txBody>
          <a:bodyPr wrap="square" rtlCol="0">
            <a:spAutoFit/>
          </a:bodyPr>
          <a:lstStyle/>
          <a:p>
            <a:pPr algn="ctr"/>
            <a:r>
              <a:rPr lang="en-US" sz="2400" b="1" dirty="0">
                <a:latin typeface="Lucida Sans" panose="020B0602030504020204" pitchFamily="34" charset="0"/>
              </a:rPr>
              <a:t>Writing: </a:t>
            </a:r>
            <a:r>
              <a:rPr lang="en-US" sz="2400" dirty="0">
                <a:latin typeface="Lucida Sans" panose="020B0602030504020204" pitchFamily="34" charset="0"/>
              </a:rPr>
              <a:t>Create a books using dot stickers.  The text could serve as the formative assessment. </a:t>
            </a:r>
          </a:p>
        </p:txBody>
      </p:sp>
      <p:pic>
        <p:nvPicPr>
          <p:cNvPr id="5" name="Picture 4"/>
          <p:cNvPicPr>
            <a:picLocks noChangeAspect="1"/>
          </p:cNvPicPr>
          <p:nvPr/>
        </p:nvPicPr>
        <p:blipFill rotWithShape="1">
          <a:blip r:embed="rId2"/>
          <a:srcRect l="2492" t="2816" r="3539" b="2784"/>
          <a:stretch/>
        </p:blipFill>
        <p:spPr>
          <a:xfrm>
            <a:off x="2536491" y="577850"/>
            <a:ext cx="4088148" cy="3657601"/>
          </a:xfrm>
          <a:prstGeom prst="rect">
            <a:avLst/>
          </a:prstGeom>
        </p:spPr>
      </p:pic>
    </p:spTree>
    <p:extLst>
      <p:ext uri="{BB962C8B-B14F-4D97-AF65-F5344CB8AC3E}">
        <p14:creationId xmlns:p14="http://schemas.microsoft.com/office/powerpoint/2010/main" val="4232962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2899" y="4964668"/>
            <a:ext cx="8562975" cy="830997"/>
          </a:xfrm>
          <a:prstGeom prst="rect">
            <a:avLst/>
          </a:prstGeom>
          <a:noFill/>
        </p:spPr>
        <p:txBody>
          <a:bodyPr wrap="square" rtlCol="0">
            <a:spAutoFit/>
          </a:bodyPr>
          <a:lstStyle/>
          <a:p>
            <a:pPr algn="ctr"/>
            <a:r>
              <a:rPr lang="en-US" sz="4800" b="1" dirty="0" smtClean="0">
                <a:latin typeface="Lucida Sans" panose="020B0602030504020204" pitchFamily="34" charset="0"/>
              </a:rPr>
              <a:t>Now it’s your turn!</a:t>
            </a:r>
            <a:endParaRPr lang="en-US" sz="4800" dirty="0">
              <a:latin typeface="Lucida Sans" panose="020B0602030504020204" pitchFamily="34" charset="0"/>
            </a:endParaRPr>
          </a:p>
        </p:txBody>
      </p:sp>
      <p:pic>
        <p:nvPicPr>
          <p:cNvPr id="4" name="Picture 3"/>
          <p:cNvPicPr>
            <a:picLocks noChangeAspect="1"/>
          </p:cNvPicPr>
          <p:nvPr/>
        </p:nvPicPr>
        <p:blipFill rotWithShape="1">
          <a:blip r:embed="rId2"/>
          <a:srcRect l="10387" t="14320" r="16174"/>
          <a:stretch/>
        </p:blipFill>
        <p:spPr>
          <a:xfrm>
            <a:off x="742950" y="431800"/>
            <a:ext cx="3200400" cy="3733800"/>
          </a:xfrm>
          <a:prstGeom prst="rect">
            <a:avLst/>
          </a:prstGeom>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025" r="7946"/>
          <a:stretch/>
        </p:blipFill>
        <p:spPr bwMode="auto">
          <a:xfrm>
            <a:off x="5137151" y="673100"/>
            <a:ext cx="3390900" cy="403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2962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01600"/>
            <a:ext cx="8801100" cy="1054100"/>
          </a:xfrm>
        </p:spPr>
        <p:txBody>
          <a:bodyPr>
            <a:normAutofit/>
          </a:bodyPr>
          <a:lstStyle/>
          <a:p>
            <a:pPr algn="ctr"/>
            <a:r>
              <a:rPr lang="en-US" sz="4000" b="1" dirty="0" smtClean="0">
                <a:effectLst/>
                <a:latin typeface="Lucida Sans" panose="020B0602030504020204" pitchFamily="34" charset="0"/>
              </a:rPr>
              <a:t>Gallery Walk</a:t>
            </a:r>
            <a:endParaRPr lang="en-US" sz="4000" b="1" dirty="0">
              <a:effectLst/>
              <a:latin typeface="Lucida Sans" panose="020B0602030504020204" pitchFamily="34" charset="0"/>
            </a:endParaRPr>
          </a:p>
        </p:txBody>
      </p:sp>
      <p:sp>
        <p:nvSpPr>
          <p:cNvPr id="3" name="Content Placeholder 2"/>
          <p:cNvSpPr>
            <a:spLocks noGrp="1"/>
          </p:cNvSpPr>
          <p:nvPr>
            <p:ph idx="1"/>
          </p:nvPr>
        </p:nvSpPr>
        <p:spPr>
          <a:xfrm>
            <a:off x="444500" y="1460499"/>
            <a:ext cx="8229600" cy="4025901"/>
          </a:xfrm>
        </p:spPr>
        <p:txBody>
          <a:bodyPr>
            <a:normAutofit/>
          </a:bodyPr>
          <a:lstStyle/>
          <a:p>
            <a:pPr marL="0" indent="0" algn="ctr">
              <a:buNone/>
            </a:pPr>
            <a:r>
              <a:rPr lang="en-US" b="1" dirty="0">
                <a:latin typeface="Lucida Sans" pitchFamily="34" charset="0"/>
              </a:rPr>
              <a:t>Pick a place to start, collaborate, and brain dump all your ideas on the posters for each of the 4 domains.</a:t>
            </a:r>
          </a:p>
          <a:p>
            <a:endParaRPr lang="en-US" dirty="0" smtClean="0"/>
          </a:p>
          <a:p>
            <a:pPr marL="64008" indent="0" algn="ctr">
              <a:buNone/>
            </a:pPr>
            <a:r>
              <a:rPr lang="en-US" sz="3200" b="1" dirty="0">
                <a:ln w="6350">
                  <a:solidFill>
                    <a:schemeClr val="accent1">
                      <a:shade val="43000"/>
                    </a:schemeClr>
                  </a:solidFill>
                </a:ln>
                <a:solidFill>
                  <a:schemeClr val="accent1">
                    <a:tint val="83000"/>
                    <a:satMod val="150000"/>
                  </a:schemeClr>
                </a:solidFill>
                <a:latin typeface="Lucida Sans" panose="020B0602030504020204" pitchFamily="34" charset="0"/>
                <a:ea typeface="+mj-ea"/>
                <a:cs typeface="+mj-cs"/>
              </a:rPr>
              <a:t>www.wikispaces.com/esolbrown2013</a:t>
            </a:r>
          </a:p>
        </p:txBody>
      </p:sp>
    </p:spTree>
    <p:extLst>
      <p:ext uri="{BB962C8B-B14F-4D97-AF65-F5344CB8AC3E}">
        <p14:creationId xmlns:p14="http://schemas.microsoft.com/office/powerpoint/2010/main" val="3238781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01600"/>
            <a:ext cx="8801100" cy="1054100"/>
          </a:xfrm>
        </p:spPr>
        <p:txBody>
          <a:bodyPr>
            <a:normAutofit/>
          </a:bodyPr>
          <a:lstStyle/>
          <a:p>
            <a:pPr algn="ctr"/>
            <a:r>
              <a:rPr lang="en-US" sz="4000" b="1" dirty="0" smtClean="0">
                <a:effectLst/>
                <a:latin typeface="Lucida Sans" panose="020B0602030504020204" pitchFamily="34" charset="0"/>
              </a:rPr>
              <a:t>Take Home Literature</a:t>
            </a:r>
            <a:endParaRPr lang="en-US" sz="4000" b="1" dirty="0">
              <a:effectLst/>
              <a:latin typeface="Lucida Sans" panose="020B0602030504020204" pitchFamily="34" charset="0"/>
            </a:endParaRPr>
          </a:p>
        </p:txBody>
      </p:sp>
      <p:sp>
        <p:nvSpPr>
          <p:cNvPr id="3" name="Content Placeholder 2"/>
          <p:cNvSpPr>
            <a:spLocks noGrp="1"/>
          </p:cNvSpPr>
          <p:nvPr>
            <p:ph idx="1"/>
          </p:nvPr>
        </p:nvSpPr>
        <p:spPr>
          <a:xfrm>
            <a:off x="444500" y="1460499"/>
            <a:ext cx="8229600" cy="4025901"/>
          </a:xfrm>
        </p:spPr>
        <p:txBody>
          <a:bodyPr>
            <a:normAutofit/>
          </a:bodyPr>
          <a:lstStyle/>
          <a:p>
            <a:r>
              <a:rPr lang="en-US" dirty="0" smtClean="0">
                <a:latin typeface="Lucida Sans" panose="020B0602030504020204" pitchFamily="34" charset="0"/>
              </a:rPr>
              <a:t>Check out my wikispace to review everything you’ve seen here today, plus much more!  </a:t>
            </a:r>
          </a:p>
          <a:p>
            <a:r>
              <a:rPr lang="en-US" dirty="0">
                <a:latin typeface="Lucida Sans" panose="020B0602030504020204" pitchFamily="34" charset="0"/>
              </a:rPr>
              <a:t>B</a:t>
            </a:r>
            <a:r>
              <a:rPr lang="en-US" dirty="0" smtClean="0">
                <a:latin typeface="Lucida Sans" panose="020B0602030504020204" pitchFamily="34" charset="0"/>
              </a:rPr>
              <a:t>ecome a member, collaborate, and share ideas in which you’ve used children’s literature in your classrooms.</a:t>
            </a:r>
          </a:p>
          <a:p>
            <a:endParaRPr lang="en-US" dirty="0" smtClean="0">
              <a:latin typeface="Lucida Sans" panose="020B0602030504020204" pitchFamily="34" charset="0"/>
            </a:endParaRPr>
          </a:p>
          <a:p>
            <a:pPr marL="64008" indent="0" algn="ctr">
              <a:buNone/>
            </a:pPr>
            <a:r>
              <a:rPr lang="en-US" sz="2800" b="1" dirty="0">
                <a:ln w="6350">
                  <a:solidFill>
                    <a:schemeClr val="accent1">
                      <a:shade val="43000"/>
                    </a:schemeClr>
                  </a:solidFill>
                </a:ln>
                <a:solidFill>
                  <a:schemeClr val="accent1">
                    <a:tint val="83000"/>
                    <a:satMod val="150000"/>
                  </a:schemeClr>
                </a:solidFill>
                <a:latin typeface="Lucida Sans" panose="020B0602030504020204" pitchFamily="34" charset="0"/>
                <a:ea typeface="+mj-ea"/>
                <a:cs typeface="+mj-cs"/>
              </a:rPr>
              <a:t>www.wikispaces.com/esolbrown2013</a:t>
            </a:r>
          </a:p>
        </p:txBody>
      </p:sp>
    </p:spTree>
    <p:extLst>
      <p:ext uri="{BB962C8B-B14F-4D97-AF65-F5344CB8AC3E}">
        <p14:creationId xmlns:p14="http://schemas.microsoft.com/office/powerpoint/2010/main" val="1179383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1081088"/>
            <a:ext cx="8062912" cy="1470025"/>
          </a:xfrm>
        </p:spPr>
        <p:txBody>
          <a:bodyPr>
            <a:noAutofit/>
          </a:bodyPr>
          <a:lstStyle/>
          <a:p>
            <a:pPr algn="ctr"/>
            <a:r>
              <a:rPr lang="en-US" sz="6600" b="1" dirty="0" smtClean="0">
                <a:latin typeface="Lucida Sans" panose="020B0602030504020204" pitchFamily="34" charset="0"/>
                <a:cs typeface="Lucida Sans" panose="020B0602030504020204" pitchFamily="34" charset="0"/>
              </a:rPr>
              <a:t/>
            </a:r>
            <a:br>
              <a:rPr lang="en-US" sz="6600" b="1" dirty="0" smtClean="0">
                <a:latin typeface="Lucida Sans" panose="020B0602030504020204" pitchFamily="34" charset="0"/>
                <a:cs typeface="Lucida Sans" panose="020B0602030504020204" pitchFamily="34" charset="0"/>
              </a:rPr>
            </a:br>
            <a:r>
              <a:rPr lang="en-US" sz="6600" b="1" dirty="0">
                <a:latin typeface="Lucida Sans" panose="020B0602030504020204" pitchFamily="34" charset="0"/>
                <a:cs typeface="Lucida Sans" panose="020B0602030504020204" pitchFamily="34" charset="0"/>
              </a:rPr>
              <a:t/>
            </a:r>
            <a:br>
              <a:rPr lang="en-US" sz="6600" b="1" dirty="0">
                <a:latin typeface="Lucida Sans" panose="020B0602030504020204" pitchFamily="34" charset="0"/>
                <a:cs typeface="Lucida Sans" panose="020B0602030504020204" pitchFamily="34" charset="0"/>
              </a:rPr>
            </a:br>
            <a:r>
              <a:rPr lang="en-US" sz="6600" b="1" dirty="0" smtClean="0">
                <a:latin typeface="Lucida Sans" panose="020B0602030504020204" pitchFamily="34" charset="0"/>
                <a:cs typeface="Lucida Sans" panose="020B0602030504020204" pitchFamily="34" charset="0"/>
              </a:rPr>
              <a:t/>
            </a:r>
            <a:br>
              <a:rPr lang="en-US" sz="6600" b="1" dirty="0" smtClean="0">
                <a:latin typeface="Lucida Sans" panose="020B0602030504020204" pitchFamily="34" charset="0"/>
                <a:cs typeface="Lucida Sans" panose="020B0602030504020204" pitchFamily="34" charset="0"/>
              </a:rPr>
            </a:br>
            <a:r>
              <a:rPr lang="en-US" sz="6600" b="1" dirty="0">
                <a:latin typeface="Lucida Sans" panose="020B0602030504020204" pitchFamily="34" charset="0"/>
                <a:cs typeface="Lucida Sans" panose="020B0602030504020204" pitchFamily="34" charset="0"/>
              </a:rPr>
              <a:t/>
            </a:r>
            <a:br>
              <a:rPr lang="en-US" sz="6600" b="1" dirty="0">
                <a:latin typeface="Lucida Sans" panose="020B0602030504020204" pitchFamily="34" charset="0"/>
                <a:cs typeface="Lucida Sans" panose="020B0602030504020204" pitchFamily="34" charset="0"/>
              </a:rPr>
            </a:br>
            <a:r>
              <a:rPr lang="en-US" sz="6600" b="1" dirty="0" smtClean="0">
                <a:latin typeface="Lucida Sans" panose="020B0602030504020204" pitchFamily="34" charset="0"/>
                <a:cs typeface="Lucida Sans" panose="020B0602030504020204" pitchFamily="34" charset="0"/>
              </a:rPr>
              <a:t/>
            </a:r>
            <a:br>
              <a:rPr lang="en-US" sz="6600" b="1" dirty="0" smtClean="0">
                <a:latin typeface="Lucida Sans" panose="020B0602030504020204" pitchFamily="34" charset="0"/>
                <a:cs typeface="Lucida Sans" panose="020B0602030504020204" pitchFamily="34" charset="0"/>
              </a:rPr>
            </a:br>
            <a:r>
              <a:rPr lang="en-US" sz="6600" b="1" dirty="0" smtClean="0">
                <a:latin typeface="Lucida Sans" panose="020B0602030504020204" pitchFamily="34" charset="0"/>
                <a:cs typeface="Lucida Sans" panose="020B0602030504020204" pitchFamily="34" charset="0"/>
              </a:rPr>
              <a:t>Thanks for coming!</a:t>
            </a:r>
            <a:endParaRPr lang="en-US" sz="6600" b="1" dirty="0">
              <a:latin typeface="Lucida Sans" panose="020B0602030504020204" pitchFamily="34" charset="0"/>
              <a:cs typeface="Lucida Sans" panose="020B0602030504020204" pitchFamily="34" charset="0"/>
            </a:endParaRPr>
          </a:p>
        </p:txBody>
      </p:sp>
      <p:sp>
        <p:nvSpPr>
          <p:cNvPr id="3" name="Subtitle 2"/>
          <p:cNvSpPr>
            <a:spLocks noGrp="1"/>
          </p:cNvSpPr>
          <p:nvPr>
            <p:ph type="subTitle" idx="1"/>
          </p:nvPr>
        </p:nvSpPr>
        <p:spPr>
          <a:xfrm>
            <a:off x="635000" y="3324860"/>
            <a:ext cx="8153400" cy="2110740"/>
          </a:xfrm>
        </p:spPr>
        <p:txBody>
          <a:bodyPr>
            <a:normAutofit/>
          </a:bodyPr>
          <a:lstStyle/>
          <a:p>
            <a:pPr algn="ctr"/>
            <a:r>
              <a:rPr lang="en-US" b="1" u="sng" dirty="0" smtClean="0">
                <a:ln>
                  <a:noFill/>
                </a:ln>
                <a:latin typeface="Lucida Sans" panose="020B0602030504020204" pitchFamily="34" charset="0"/>
              </a:rPr>
              <a:t>Contact Information</a:t>
            </a:r>
          </a:p>
          <a:p>
            <a:pPr algn="ctr"/>
            <a:r>
              <a:rPr lang="en-US" b="1" dirty="0" smtClean="0">
                <a:ln>
                  <a:noFill/>
                </a:ln>
                <a:latin typeface="Lucida Sans" panose="020B0602030504020204" pitchFamily="34" charset="0"/>
              </a:rPr>
              <a:t>Keri Jo Brown – </a:t>
            </a:r>
            <a:r>
              <a:rPr lang="en-US" b="1" dirty="0" smtClean="0">
                <a:ln>
                  <a:noFill/>
                </a:ln>
                <a:latin typeface="Lucida Sans" panose="020B0602030504020204" pitchFamily="34" charset="0"/>
                <a:hlinkClick r:id="rId2"/>
              </a:rPr>
              <a:t>brownks@staffordschools.net</a:t>
            </a:r>
            <a:endParaRPr lang="en-US" b="1" dirty="0" smtClean="0">
              <a:ln>
                <a:noFill/>
              </a:ln>
              <a:latin typeface="Lucida Sans" panose="020B0602030504020204" pitchFamily="34" charset="0"/>
            </a:endParaRPr>
          </a:p>
          <a:p>
            <a:pPr algn="ctr"/>
            <a:r>
              <a:rPr lang="en-US" b="1" dirty="0" smtClean="0">
                <a:ln>
                  <a:noFill/>
                </a:ln>
                <a:solidFill>
                  <a:srgbClr val="FF0000"/>
                </a:solidFill>
                <a:latin typeface="Lucida Sans" panose="020B0602030504020204" pitchFamily="34" charset="0"/>
              </a:rPr>
              <a:t>www.wikispaces.com/esolbrown2013</a:t>
            </a:r>
          </a:p>
          <a:p>
            <a:pPr algn="ctr"/>
            <a:endParaRPr lang="en-US" b="1" dirty="0" smtClean="0">
              <a:latin typeface="Lucida Sans" panose="020B0602030504020204" pitchFamily="34" charset="0"/>
            </a:endParaRPr>
          </a:p>
        </p:txBody>
      </p:sp>
    </p:spTree>
    <p:extLst>
      <p:ext uri="{BB962C8B-B14F-4D97-AF65-F5344CB8AC3E}">
        <p14:creationId xmlns:p14="http://schemas.microsoft.com/office/powerpoint/2010/main" val="3108369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Lucida Sans" pitchFamily="34" charset="0"/>
              </a:rPr>
              <a:t>Agenda</a:t>
            </a:r>
            <a:endParaRPr lang="en-US" b="1" dirty="0">
              <a:latin typeface="Lucida Sans" pitchFamily="34" charset="0"/>
            </a:endParaRPr>
          </a:p>
        </p:txBody>
      </p:sp>
      <p:sp>
        <p:nvSpPr>
          <p:cNvPr id="3" name="Content Placeholder 2"/>
          <p:cNvSpPr>
            <a:spLocks noGrp="1"/>
          </p:cNvSpPr>
          <p:nvPr>
            <p:ph idx="1"/>
          </p:nvPr>
        </p:nvSpPr>
        <p:spPr/>
        <p:txBody>
          <a:bodyPr/>
          <a:lstStyle/>
          <a:p>
            <a:r>
              <a:rPr lang="en-US" dirty="0" smtClean="0">
                <a:latin typeface="Lucida Sans" pitchFamily="34" charset="0"/>
              </a:rPr>
              <a:t>Introductions</a:t>
            </a:r>
          </a:p>
          <a:p>
            <a:r>
              <a:rPr lang="en-US" dirty="0" smtClean="0">
                <a:latin typeface="Lucida Sans" pitchFamily="34" charset="0"/>
              </a:rPr>
              <a:t>Anticipation Guide</a:t>
            </a:r>
          </a:p>
          <a:p>
            <a:r>
              <a:rPr lang="en-US" dirty="0" smtClean="0">
                <a:latin typeface="Lucida Sans" pitchFamily="34" charset="0"/>
              </a:rPr>
              <a:t>Roundtable Overview</a:t>
            </a:r>
          </a:p>
          <a:p>
            <a:r>
              <a:rPr lang="en-US" dirty="0" smtClean="0">
                <a:latin typeface="Lucida Sans" pitchFamily="34" charset="0"/>
              </a:rPr>
              <a:t>Formative Assessments</a:t>
            </a:r>
          </a:p>
          <a:p>
            <a:r>
              <a:rPr lang="en-US" dirty="0" smtClean="0">
                <a:latin typeface="Lucida Sans" pitchFamily="34" charset="0"/>
              </a:rPr>
              <a:t>Group </a:t>
            </a:r>
            <a:r>
              <a:rPr lang="en-US" dirty="0" smtClean="0">
                <a:latin typeface="Lucida Sans" pitchFamily="34" charset="0"/>
              </a:rPr>
              <a:t>Activity/Discussion</a:t>
            </a:r>
          </a:p>
          <a:p>
            <a:r>
              <a:rPr lang="en-US" dirty="0" smtClean="0">
                <a:latin typeface="Lucida Sans" pitchFamily="34" charset="0"/>
              </a:rPr>
              <a:t>Take Home </a:t>
            </a:r>
            <a:r>
              <a:rPr lang="en-US" dirty="0">
                <a:latin typeface="Lucida Sans" pitchFamily="34" charset="0"/>
              </a:rPr>
              <a:t>L</a:t>
            </a:r>
            <a:r>
              <a:rPr lang="en-US" dirty="0" smtClean="0">
                <a:latin typeface="Lucida Sans" pitchFamily="34" charset="0"/>
              </a:rPr>
              <a:t>iterature </a:t>
            </a:r>
            <a:endParaRPr lang="en-US" dirty="0">
              <a:latin typeface="Lucida Sans" pitchFamily="34" charset="0"/>
            </a:endParaRPr>
          </a:p>
        </p:txBody>
      </p:sp>
      <p:pic>
        <p:nvPicPr>
          <p:cNvPr id="8194" name="Picture 2" descr="http://www.mcgtn.org/sites/default/files/library/Grade1Header.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64" b="98404" l="1000" r="100000">
                        <a14:backgroundMark x1="8000" y1="94149" x2="3000" y2="97872"/>
                        <a14:backgroundMark x1="15000" y1="92553" x2="15000" y2="92553"/>
                        <a14:backgroundMark x1="82500" y1="91489" x2="82500" y2="91489"/>
                        <a14:backgroundMark x1="96500" y1="23936" x2="96500" y2="23936"/>
                        <a14:backgroundMark x1="80500" y1="5319" x2="80500" y2="5319"/>
                        <a14:backgroundMark x1="18000" y1="7447" x2="33500" y2="7447"/>
                        <a14:backgroundMark x1="45000" y1="19149" x2="45000" y2="19149"/>
                      </a14:backgroundRemoval>
                    </a14:imgEffect>
                  </a14:imgLayer>
                </a14:imgProps>
              </a:ext>
            </a:extLst>
          </a:blip>
          <a:srcRect/>
          <a:stretch>
            <a:fillRect/>
          </a:stretch>
        </p:blipFill>
        <p:spPr bwMode="auto">
          <a:xfrm>
            <a:off x="5742657" y="872643"/>
            <a:ext cx="2781590" cy="2614696"/>
          </a:xfrm>
          <a:prstGeom prst="rect">
            <a:avLst/>
          </a:prstGeom>
          <a:noFill/>
        </p:spPr>
      </p:pic>
    </p:spTree>
    <p:extLst>
      <p:ext uri="{BB962C8B-B14F-4D97-AF65-F5344CB8AC3E}">
        <p14:creationId xmlns:p14="http://schemas.microsoft.com/office/powerpoint/2010/main" val="146405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01600"/>
            <a:ext cx="8801100" cy="1054100"/>
          </a:xfrm>
        </p:spPr>
        <p:txBody>
          <a:bodyPr>
            <a:normAutofit/>
          </a:bodyPr>
          <a:lstStyle/>
          <a:p>
            <a:pPr algn="ctr"/>
            <a:r>
              <a:rPr lang="en-US" sz="4000" b="1" dirty="0" smtClean="0">
                <a:effectLst/>
                <a:latin typeface="Lucida Sans" panose="020B0602030504020204" pitchFamily="34" charset="0"/>
              </a:rPr>
              <a:t>Introductions:</a:t>
            </a:r>
            <a:endParaRPr lang="en-US" sz="4000" b="1" dirty="0">
              <a:effectLst/>
              <a:latin typeface="Lucida Sans" panose="020B0602030504020204" pitchFamily="34" charset="0"/>
            </a:endParaRPr>
          </a:p>
        </p:txBody>
      </p:sp>
      <p:sp>
        <p:nvSpPr>
          <p:cNvPr id="3" name="Content Placeholder 2"/>
          <p:cNvSpPr>
            <a:spLocks noGrp="1"/>
          </p:cNvSpPr>
          <p:nvPr>
            <p:ph idx="1"/>
          </p:nvPr>
        </p:nvSpPr>
        <p:spPr>
          <a:xfrm>
            <a:off x="444500" y="1460499"/>
            <a:ext cx="8229600" cy="4025901"/>
          </a:xfrm>
        </p:spPr>
        <p:txBody>
          <a:bodyPr>
            <a:noAutofit/>
          </a:bodyPr>
          <a:lstStyle/>
          <a:p>
            <a:pPr marL="64008" indent="0" algn="ctr">
              <a:buNone/>
            </a:pPr>
            <a:r>
              <a:rPr lang="en-US" sz="2800" b="1" dirty="0">
                <a:latin typeface="Lucida Sans" pitchFamily="34" charset="0"/>
              </a:rPr>
              <a:t>Keri Jo Brown</a:t>
            </a:r>
          </a:p>
          <a:p>
            <a:pPr marL="64008" indent="0">
              <a:buNone/>
            </a:pPr>
            <a:endParaRPr lang="en-US" sz="2800" b="1" dirty="0">
              <a:latin typeface="Lucida Sans" pitchFamily="34" charset="0"/>
            </a:endParaRPr>
          </a:p>
          <a:p>
            <a:pPr marL="64008" indent="0" algn="ctr">
              <a:buNone/>
            </a:pPr>
            <a:r>
              <a:rPr lang="en-US" sz="2800" b="1" dirty="0">
                <a:latin typeface="Lucida Sans" pitchFamily="34" charset="0"/>
              </a:rPr>
              <a:t>3</a:t>
            </a:r>
            <a:r>
              <a:rPr lang="en-US" sz="2800" b="1" baseline="30000" dirty="0">
                <a:latin typeface="Lucida Sans" pitchFamily="34" charset="0"/>
              </a:rPr>
              <a:t>rd</a:t>
            </a:r>
            <a:r>
              <a:rPr lang="en-US" sz="2800" b="1" dirty="0">
                <a:latin typeface="Lucida Sans" pitchFamily="34" charset="0"/>
              </a:rPr>
              <a:t> year ESOL teacher</a:t>
            </a:r>
          </a:p>
          <a:p>
            <a:pPr marL="64008" indent="0">
              <a:buNone/>
            </a:pPr>
            <a:endParaRPr lang="en-US" sz="2800" b="1" dirty="0">
              <a:latin typeface="Lucida Sans" pitchFamily="34" charset="0"/>
            </a:endParaRPr>
          </a:p>
          <a:p>
            <a:pPr marL="64008" indent="0" algn="ctr">
              <a:buNone/>
            </a:pPr>
            <a:r>
              <a:rPr lang="en-US" sz="2800" b="1" dirty="0">
                <a:latin typeface="Lucida Sans" pitchFamily="34" charset="0"/>
              </a:rPr>
              <a:t>Elementary/Middle School</a:t>
            </a:r>
          </a:p>
          <a:p>
            <a:pPr marL="0" indent="0">
              <a:buNone/>
            </a:pPr>
            <a:endParaRPr lang="en-US" sz="2800" b="1" dirty="0">
              <a:ln w="6350">
                <a:solidFill>
                  <a:schemeClr val="accent1">
                    <a:shade val="43000"/>
                  </a:schemeClr>
                </a:solidFill>
              </a:ln>
              <a:latin typeface="Lucida Sans" panose="020B0602030504020204" pitchFamily="34" charset="0"/>
              <a:ea typeface="+mj-ea"/>
              <a:cs typeface="+mj-cs"/>
            </a:endParaRPr>
          </a:p>
        </p:txBody>
      </p:sp>
    </p:spTree>
    <p:extLst>
      <p:ext uri="{BB962C8B-B14F-4D97-AF65-F5344CB8AC3E}">
        <p14:creationId xmlns:p14="http://schemas.microsoft.com/office/powerpoint/2010/main" val="672177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9595" y="545465"/>
            <a:ext cx="7772400" cy="2454910"/>
          </a:xfrm>
        </p:spPr>
        <p:txBody>
          <a:bodyPr/>
          <a:lstStyle/>
          <a:p>
            <a:pPr algn="ctr"/>
            <a:r>
              <a:rPr lang="en-US" b="1" dirty="0" smtClean="0">
                <a:latin typeface="Lucida Sans" pitchFamily="34" charset="0"/>
              </a:rPr>
              <a:t>Anticipation Guide</a:t>
            </a:r>
            <a:endParaRPr lang="en-US" b="1" dirty="0">
              <a:latin typeface="Lucida Sans" pitchFamily="34" charset="0"/>
            </a:endParaRPr>
          </a:p>
        </p:txBody>
      </p:sp>
    </p:spTree>
    <p:extLst>
      <p:ext uri="{BB962C8B-B14F-4D97-AF65-F5344CB8AC3E}">
        <p14:creationId xmlns:p14="http://schemas.microsoft.com/office/powerpoint/2010/main" val="285060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01600"/>
            <a:ext cx="8801100" cy="1054100"/>
          </a:xfrm>
        </p:spPr>
        <p:txBody>
          <a:bodyPr>
            <a:normAutofit/>
          </a:bodyPr>
          <a:lstStyle/>
          <a:p>
            <a:pPr algn="ctr"/>
            <a:r>
              <a:rPr lang="en-US" sz="4000" b="1" dirty="0" smtClean="0">
                <a:effectLst/>
                <a:latin typeface="Lucida Sans" panose="020B0602030504020204" pitchFamily="34" charset="0"/>
              </a:rPr>
              <a:t>Roundtable Overview</a:t>
            </a:r>
            <a:endParaRPr lang="en-US" sz="4000" b="1" dirty="0">
              <a:effectLst/>
              <a:latin typeface="Lucida Sans" panose="020B0602030504020204" pitchFamily="34" charset="0"/>
            </a:endParaRPr>
          </a:p>
        </p:txBody>
      </p:sp>
      <p:sp>
        <p:nvSpPr>
          <p:cNvPr id="3" name="Content Placeholder 2"/>
          <p:cNvSpPr>
            <a:spLocks noGrp="1"/>
          </p:cNvSpPr>
          <p:nvPr>
            <p:ph idx="1"/>
          </p:nvPr>
        </p:nvSpPr>
        <p:spPr>
          <a:xfrm>
            <a:off x="444500" y="1460499"/>
            <a:ext cx="8229600" cy="4025901"/>
          </a:xfrm>
        </p:spPr>
        <p:txBody>
          <a:bodyPr>
            <a:noAutofit/>
          </a:bodyPr>
          <a:lstStyle/>
          <a:p>
            <a:pPr marL="514350" indent="-514350">
              <a:buFont typeface="+mj-lt"/>
              <a:buAutoNum type="arabicPeriod"/>
            </a:pPr>
            <a:r>
              <a:rPr lang="en-US" sz="2000" b="1" dirty="0">
                <a:latin typeface="Lucida Sans" panose="020B0602030504020204" pitchFamily="34" charset="0"/>
              </a:rPr>
              <a:t>Formative Assessment ideas of all four language domains using the book “I Spy with My Little Eye</a:t>
            </a:r>
            <a:r>
              <a:rPr lang="en-US" sz="2000" b="1" dirty="0" smtClean="0">
                <a:latin typeface="Lucida Sans" pitchFamily="34" charset="0"/>
              </a:rPr>
              <a:t>”.</a:t>
            </a:r>
          </a:p>
          <a:p>
            <a:pPr marL="514350" indent="-514350">
              <a:buFont typeface="+mj-lt"/>
              <a:buAutoNum type="arabicPeriod"/>
            </a:pPr>
            <a:endParaRPr lang="en-US" sz="2000" b="1" dirty="0" smtClean="0">
              <a:latin typeface="Lucida Sans" pitchFamily="34" charset="0"/>
            </a:endParaRPr>
          </a:p>
          <a:p>
            <a:pPr marL="514350" indent="-514350">
              <a:buFont typeface="+mj-lt"/>
              <a:buAutoNum type="arabicPeriod"/>
            </a:pPr>
            <a:r>
              <a:rPr lang="en-US" sz="2000" b="1" dirty="0">
                <a:latin typeface="Lucida Sans" pitchFamily="34" charset="0"/>
              </a:rPr>
              <a:t>Introduction to three other children’s literature books with writing assessment ideas and student-made projects.</a:t>
            </a:r>
          </a:p>
          <a:p>
            <a:pPr marL="514350" indent="-514350">
              <a:buFont typeface="+mj-lt"/>
              <a:buAutoNum type="arabicPeriod"/>
            </a:pPr>
            <a:endParaRPr lang="en-US" sz="2000" b="1" dirty="0">
              <a:latin typeface="Lucida Sans" pitchFamily="34" charset="0"/>
            </a:endParaRPr>
          </a:p>
          <a:p>
            <a:pPr marL="514350" indent="-514350">
              <a:buFont typeface="+mj-lt"/>
              <a:buAutoNum type="arabicPeriod"/>
            </a:pPr>
            <a:r>
              <a:rPr lang="en-US" sz="2000" b="1" dirty="0">
                <a:latin typeface="Lucida Sans" pitchFamily="34" charset="0"/>
              </a:rPr>
              <a:t>Introduction to two more books with gallery walk/group activities.</a:t>
            </a:r>
          </a:p>
          <a:p>
            <a:pPr marL="514350" indent="-514350">
              <a:buFont typeface="+mj-lt"/>
              <a:buAutoNum type="arabicPeriod"/>
            </a:pPr>
            <a:endParaRPr lang="en-US" sz="2000" b="1" dirty="0">
              <a:latin typeface="Lucida Sans" pitchFamily="34" charset="0"/>
            </a:endParaRPr>
          </a:p>
          <a:p>
            <a:pPr marL="514350" indent="-514350">
              <a:buFont typeface="+mj-lt"/>
              <a:buAutoNum type="arabicPeriod"/>
            </a:pPr>
            <a:r>
              <a:rPr lang="en-US" sz="2000" b="1" dirty="0">
                <a:latin typeface="Lucida Sans" panose="020B0602030504020204" pitchFamily="34" charset="0"/>
                <a:cs typeface="Lucida Sans" panose="020B0602030504020204" pitchFamily="34" charset="0"/>
              </a:rPr>
              <a:t>Receive take away literature and become a member </a:t>
            </a:r>
            <a:r>
              <a:rPr lang="en-US" sz="2000" b="1" dirty="0" smtClean="0">
                <a:latin typeface="Lucida Sans" panose="020B0602030504020204" pitchFamily="34" charset="0"/>
                <a:cs typeface="Lucida Sans" panose="020B0602030504020204" pitchFamily="34" charset="0"/>
              </a:rPr>
              <a:t>of:</a:t>
            </a:r>
            <a:endParaRPr lang="en-US" sz="2000" b="1" dirty="0">
              <a:latin typeface="Lucida Sans" pitchFamily="34" charset="0"/>
            </a:endParaRPr>
          </a:p>
          <a:p>
            <a:endParaRPr lang="en-US" sz="2000" dirty="0" smtClean="0">
              <a:latin typeface="Lucida Sans" panose="020B0602030504020204" pitchFamily="34" charset="0"/>
            </a:endParaRPr>
          </a:p>
          <a:p>
            <a:pPr marL="64008" indent="0" algn="ctr">
              <a:buNone/>
            </a:pPr>
            <a:r>
              <a:rPr lang="en-US" sz="2800" b="1" dirty="0">
                <a:ln w="6350">
                  <a:solidFill>
                    <a:schemeClr val="accent1">
                      <a:shade val="43000"/>
                    </a:schemeClr>
                  </a:solidFill>
                </a:ln>
                <a:latin typeface="Lucida Sans" panose="020B0602030504020204" pitchFamily="34" charset="0"/>
                <a:ea typeface="+mj-ea"/>
                <a:cs typeface="+mj-cs"/>
              </a:rPr>
              <a:t>www.wikispaces.com/esolbrown2013</a:t>
            </a:r>
          </a:p>
        </p:txBody>
      </p:sp>
    </p:spTree>
    <p:extLst>
      <p:ext uri="{BB962C8B-B14F-4D97-AF65-F5344CB8AC3E}">
        <p14:creationId xmlns:p14="http://schemas.microsoft.com/office/powerpoint/2010/main" val="3382885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5465"/>
            <a:ext cx="7772400" cy="2454910"/>
          </a:xfrm>
        </p:spPr>
        <p:txBody>
          <a:bodyPr/>
          <a:lstStyle/>
          <a:p>
            <a:pPr algn="ctr"/>
            <a:r>
              <a:rPr lang="en-US" b="1" dirty="0" smtClean="0">
                <a:latin typeface="Lucida Sans" pitchFamily="34" charset="0"/>
              </a:rPr>
              <a:t>Formative Assessments</a:t>
            </a:r>
            <a:endParaRPr lang="en-US" b="1" dirty="0">
              <a:latin typeface="Lucida Sans" pitchFamily="34" charset="0"/>
            </a:endParaRPr>
          </a:p>
        </p:txBody>
      </p:sp>
    </p:spTree>
    <p:extLst>
      <p:ext uri="{BB962C8B-B14F-4D97-AF65-F5344CB8AC3E}">
        <p14:creationId xmlns:p14="http://schemas.microsoft.com/office/powerpoint/2010/main" val="13584336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4294967295"/>
          </p:nvPr>
        </p:nvPicPr>
        <p:blipFill rotWithShape="1">
          <a:blip r:embed="rId2">
            <a:extLst>
              <a:ext uri="{28A0092B-C50C-407E-A947-70E740481C1C}">
                <a14:useLocalDpi xmlns:a14="http://schemas.microsoft.com/office/drawing/2010/main" val="0"/>
              </a:ext>
            </a:extLst>
          </a:blip>
          <a:srcRect l="7791" t="3455" r="8905"/>
          <a:stretch/>
        </p:blipFill>
        <p:spPr bwMode="auto">
          <a:xfrm>
            <a:off x="2505075" y="930275"/>
            <a:ext cx="4276725"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326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4630"/>
            <a:ext cx="8229600" cy="1472452"/>
          </a:xfrm>
        </p:spPr>
        <p:txBody>
          <a:bodyPr>
            <a:normAutofit lnSpcReduction="10000"/>
          </a:bodyPr>
          <a:lstStyle/>
          <a:p>
            <a:pPr marL="64008" indent="0">
              <a:buNone/>
            </a:pPr>
            <a:r>
              <a:rPr lang="en-US" sz="2400" b="1" dirty="0">
                <a:latin typeface="Lucida Sans" pitchFamily="34" charset="0"/>
              </a:rPr>
              <a:t>Listening-</a:t>
            </a:r>
            <a:r>
              <a:rPr lang="en-US" sz="2400" dirty="0">
                <a:latin typeface="Lucida Sans" pitchFamily="34" charset="0"/>
              </a:rPr>
              <a:t> Play “I Spy</a:t>
            </a:r>
            <a:r>
              <a:rPr lang="en-US" sz="2400" dirty="0" smtClean="0">
                <a:latin typeface="Lucida Sans" pitchFamily="34" charset="0"/>
              </a:rPr>
              <a:t>” in which one </a:t>
            </a:r>
            <a:r>
              <a:rPr lang="en-US" sz="2400" dirty="0">
                <a:latin typeface="Lucida Sans" pitchFamily="34" charset="0"/>
              </a:rPr>
              <a:t>student is blindfolded and </a:t>
            </a:r>
            <a:r>
              <a:rPr lang="en-US" sz="2400" dirty="0" smtClean="0">
                <a:latin typeface="Lucida Sans" pitchFamily="34" charset="0"/>
              </a:rPr>
              <a:t>tries to guess what </a:t>
            </a:r>
            <a:r>
              <a:rPr lang="en-US" sz="2400" dirty="0">
                <a:latin typeface="Lucida Sans" pitchFamily="34" charset="0"/>
              </a:rPr>
              <a:t>the other student </a:t>
            </a:r>
            <a:r>
              <a:rPr lang="en-US" sz="2400" dirty="0" smtClean="0">
                <a:latin typeface="Lucida Sans" pitchFamily="34" charset="0"/>
              </a:rPr>
              <a:t>is describing.  </a:t>
            </a:r>
            <a:r>
              <a:rPr lang="en-US" sz="2400" dirty="0" smtClean="0">
                <a:latin typeface="Lucida Sans" pitchFamily="34" charset="0"/>
              </a:rPr>
              <a:t>Or, have one student retell things they heard in the book</a:t>
            </a:r>
            <a:r>
              <a:rPr lang="en-US" sz="2400" dirty="0">
                <a:latin typeface="Lucida Sans" pitchFamily="34" charset="0"/>
              </a:rPr>
              <a:t> </a:t>
            </a:r>
            <a:r>
              <a:rPr lang="en-US" sz="2400" dirty="0" smtClean="0">
                <a:latin typeface="Lucida Sans" pitchFamily="34" charset="0"/>
              </a:rPr>
              <a:t>or a classmates book. </a:t>
            </a:r>
            <a:endParaRPr lang="en-US" dirty="0" smtClean="0"/>
          </a:p>
          <a:p>
            <a:endParaRPr lang="en-US" dirty="0" smtClean="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0" y="1952626"/>
            <a:ext cx="6629400" cy="4562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9245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4630"/>
            <a:ext cx="8229600" cy="1472452"/>
          </a:xfrm>
        </p:spPr>
        <p:txBody>
          <a:bodyPr>
            <a:normAutofit lnSpcReduction="10000"/>
          </a:bodyPr>
          <a:lstStyle/>
          <a:p>
            <a:pPr marL="64008" indent="0">
              <a:buNone/>
            </a:pPr>
            <a:r>
              <a:rPr lang="en-US" sz="2400" b="1" dirty="0">
                <a:latin typeface="Lucida Sans" pitchFamily="34" charset="0"/>
              </a:rPr>
              <a:t>Speaking</a:t>
            </a:r>
            <a:r>
              <a:rPr lang="en-US" sz="2400" dirty="0">
                <a:latin typeface="Lucida Sans" pitchFamily="34" charset="0"/>
              </a:rPr>
              <a:t>-  Ask the student to retell what happened in the book, what happened in their classmates book, explain their own “I Spy” book, or to explain the actual process in which they made the book.   </a:t>
            </a:r>
          </a:p>
          <a:p>
            <a:endParaRPr lang="en-US" dirty="0" smtClean="0"/>
          </a:p>
          <a:p>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3354037450"/>
              </p:ext>
            </p:extLst>
          </p:nvPr>
        </p:nvGraphicFramePr>
        <p:xfrm>
          <a:off x="1989136" y="1763564"/>
          <a:ext cx="5165729" cy="4432953"/>
        </p:xfrm>
        <a:graphic>
          <a:graphicData uri="http://schemas.openxmlformats.org/drawingml/2006/table">
            <a:tbl>
              <a:tblPr firstRow="1" firstCol="1" bandRow="1"/>
              <a:tblGrid>
                <a:gridCol w="686981"/>
                <a:gridCol w="1609280"/>
                <a:gridCol w="1255594"/>
                <a:gridCol w="1613874"/>
              </a:tblGrid>
              <a:tr h="286853">
                <a:tc gridSpan="4">
                  <a:txBody>
                    <a:bodyPr/>
                    <a:lstStyle/>
                    <a:p>
                      <a:pPr marL="0" marR="0" algn="ctr">
                        <a:lnSpc>
                          <a:spcPct val="115000"/>
                        </a:lnSpc>
                        <a:spcBef>
                          <a:spcPts val="0"/>
                        </a:spcBef>
                        <a:spcAft>
                          <a:spcPts val="0"/>
                        </a:spcAft>
                      </a:pPr>
                      <a:r>
                        <a:rPr lang="en-US" sz="1200" b="1" dirty="0">
                          <a:solidFill>
                            <a:srgbClr val="000000"/>
                          </a:solidFill>
                          <a:effectLst/>
                          <a:latin typeface="Albertus-Bold"/>
                          <a:ea typeface="Calibri"/>
                          <a:cs typeface="Albertus-Bold"/>
                        </a:rPr>
                        <a:t>Speaking Rubric of the WIDA Consortium</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67338">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Task Level</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Linguistic Complexity</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Vocabulary Usage</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Language Control</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13277">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1</a:t>
                      </a:r>
                      <a:br>
                        <a:rPr lang="en-US" sz="500" b="1" dirty="0">
                          <a:solidFill>
                            <a:srgbClr val="000000"/>
                          </a:solidFill>
                          <a:effectLst/>
                          <a:latin typeface="Albertus-Bold"/>
                          <a:ea typeface="Calibri"/>
                          <a:cs typeface="Albertus-Bold"/>
                        </a:rPr>
                      </a:br>
                      <a:r>
                        <a:rPr lang="en-US" sz="500" b="1" dirty="0">
                          <a:solidFill>
                            <a:srgbClr val="000000"/>
                          </a:solidFill>
                          <a:effectLst/>
                          <a:latin typeface="Albertus-Bold"/>
                          <a:ea typeface="Calibri"/>
                          <a:cs typeface="Albertus-Bold"/>
                        </a:rPr>
                        <a:t>Entering</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6600"/>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Single words, set phrases or chunks of memorized oral language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Highest frequency vocabulary from school setting and content areas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When using memorized language, is generally comprehensible; communication may be significantly impeded when going beyond the highly familiar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732552">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2</a:t>
                      </a:r>
                      <a:endParaRPr lang="en-US" sz="600" dirty="0">
                        <a:effectLst/>
                        <a:latin typeface="Calibri"/>
                        <a:ea typeface="Calibri"/>
                        <a:cs typeface="Times New Roman"/>
                      </a:endParaRPr>
                    </a:p>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Emerging</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3300"/>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Phrases, short oral sentences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General language related to the content area; groping for vocabulary when going beyond the highly familiar is evident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When using simple discourse, is generally comprehensible and fluent; communication may be impeded by groping for language structures or by phonological, syntactic or semantic errors when going beyond phrases and short, simple sentences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837790">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3</a:t>
                      </a:r>
                      <a:endParaRPr lang="en-US" sz="600" dirty="0">
                        <a:effectLst/>
                        <a:latin typeface="Calibri"/>
                        <a:ea typeface="Calibri"/>
                        <a:cs typeface="Times New Roman"/>
                      </a:endParaRPr>
                    </a:p>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Developing</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Simple and expanded oral sentences; responses show emerging complexity used to add detail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General and some specific language related to the content area; may grope for needed vocabulary at times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When communicating in sentences, is generally comprehensible and fluent; communication may from time to time be impeded by groping for language structures or by phonological, syntactic or semantic errors, especially when attempting more complex oral discourse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946671">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4</a:t>
                      </a:r>
                      <a:endParaRPr lang="en-US" sz="600" dirty="0">
                        <a:effectLst/>
                        <a:latin typeface="Calibri"/>
                        <a:ea typeface="Calibri"/>
                        <a:cs typeface="Times New Roman"/>
                      </a:endParaRPr>
                    </a:p>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Expanding</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99"/>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A variety of oral sentence lengths of varying linguistic complexity; responses show emerging cohesion used to provide detail and clarity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Specific and some technical language related to the content area; groping for needed vocabulary may be occasionally evident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At all times generally comprehensible and fluent, though phonological, syntactic or semantic errors that don’t impede the overall meaning of the communication may appear at times; such errors may reflect first language interference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r h="946671">
                <a:tc>
                  <a:txBody>
                    <a:bodyPr/>
                    <a:lstStyle/>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5</a:t>
                      </a:r>
                      <a:endParaRPr lang="en-US" sz="600" dirty="0">
                        <a:effectLst/>
                        <a:latin typeface="Calibri"/>
                        <a:ea typeface="Calibri"/>
                        <a:cs typeface="Times New Roman"/>
                      </a:endParaRPr>
                    </a:p>
                    <a:p>
                      <a:pPr marL="0" marR="0" algn="ctr">
                        <a:lnSpc>
                          <a:spcPct val="115000"/>
                        </a:lnSpc>
                        <a:spcBef>
                          <a:spcPts val="0"/>
                        </a:spcBef>
                        <a:spcAft>
                          <a:spcPts val="0"/>
                        </a:spcAft>
                      </a:pPr>
                      <a:r>
                        <a:rPr lang="en-US" sz="500" b="1" dirty="0">
                          <a:solidFill>
                            <a:srgbClr val="000000"/>
                          </a:solidFill>
                          <a:effectLst/>
                          <a:latin typeface="Albertus-Bold"/>
                          <a:ea typeface="Calibri"/>
                          <a:cs typeface="Albertus-Bold"/>
                        </a:rPr>
                        <a:t>Bridging</a:t>
                      </a:r>
                      <a:endParaRPr lang="en-US" sz="600" dirty="0">
                        <a:effectLst/>
                        <a:latin typeface="Calibri"/>
                        <a:ea typeface="Calibri"/>
                        <a:cs typeface="Times New Roman"/>
                      </a:endParaRPr>
                    </a:p>
                  </a:txBody>
                  <a:tcPr marL="39171" marR="39171" marT="39171" marB="391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A variety of sentence lengths of varying linguistic complexity in extended oral discourse; responses show cohesion and organization used to support main ideas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Technical language related to the content area; facility with needed vocabulary is evident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c>
                  <a:txBody>
                    <a:bodyPr/>
                    <a:lstStyle/>
                    <a:p>
                      <a:pPr marL="0" marR="0">
                        <a:lnSpc>
                          <a:spcPct val="115000"/>
                        </a:lnSpc>
                        <a:spcBef>
                          <a:spcPts val="0"/>
                        </a:spcBef>
                        <a:spcAft>
                          <a:spcPts val="0"/>
                        </a:spcAft>
                      </a:pPr>
                      <a:r>
                        <a:rPr lang="en-US" sz="600" dirty="0">
                          <a:solidFill>
                            <a:srgbClr val="000000"/>
                          </a:solidFill>
                          <a:effectLst/>
                          <a:latin typeface="Times New Roman"/>
                          <a:ea typeface="Calibri"/>
                          <a:cs typeface="Times New Roman"/>
                        </a:rPr>
                        <a:t>Approaching comparability to that of English proficient peers in terms of comprehensibility and fluency; errors don’t impede communication and may be typical of those an English proficient peer might make </a:t>
                      </a:r>
                      <a:endParaRPr lang="en-US" sz="600" dirty="0">
                        <a:effectLst/>
                        <a:latin typeface="Calibri"/>
                        <a:ea typeface="Calibri"/>
                        <a:cs typeface="Times New Roman"/>
                      </a:endParaRPr>
                    </a:p>
                  </a:txBody>
                  <a:tcPr marL="39171" marR="39171" marT="39171" marB="391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95000"/>
                        <a:alpha val="63000"/>
                      </a:schemeClr>
                    </a:solidFill>
                  </a:tcPr>
                </a:tc>
              </a:tr>
            </a:tbl>
          </a:graphicData>
        </a:graphic>
      </p:graphicFrame>
    </p:spTree>
    <p:extLst>
      <p:ext uri="{BB962C8B-B14F-4D97-AF65-F5344CB8AC3E}">
        <p14:creationId xmlns:p14="http://schemas.microsoft.com/office/powerpoint/2010/main" val="6780715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684</TotalTime>
  <Words>1107</Words>
  <Application>Microsoft Office PowerPoint</Application>
  <PresentationFormat>On-screen Show (4:3)</PresentationFormat>
  <Paragraphs>115</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Verve</vt:lpstr>
      <vt:lpstr>New Children’s Literature: Formative Assessment Opportunities for ELs!</vt:lpstr>
      <vt:lpstr>Agenda</vt:lpstr>
      <vt:lpstr>Introductions:</vt:lpstr>
      <vt:lpstr>Anticipation Guide</vt:lpstr>
      <vt:lpstr>Roundtable Overview</vt:lpstr>
      <vt:lpstr>Formative Assessments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Gallery Walk</vt:lpstr>
      <vt:lpstr>Take Home Literature</vt:lpstr>
      <vt:lpstr>     Thanks for coming!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Serrano</dc:creator>
  <cp:lastModifiedBy>Windows User</cp:lastModifiedBy>
  <cp:revision>47</cp:revision>
  <dcterms:created xsi:type="dcterms:W3CDTF">2013-01-26T18:44:07Z</dcterms:created>
  <dcterms:modified xsi:type="dcterms:W3CDTF">2013-10-10T12:01:55Z</dcterms:modified>
</cp:coreProperties>
</file>